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sertribe.com/blog/user-research-balance-meal-plan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bergroup.com/services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lideshare.net/dennisarmstrong/perform-dm-go-to-market-deck-may-2014-email" TargetMode="External"/><Relationship Id="rId3" Type="http://schemas.openxmlformats.org/officeDocument/2006/relationships/hyperlink" Target="https://github.com/nikhitmago/lookalike-modelling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ijmbarr/notes-on-causal-inference" TargetMode="External"/><Relationship Id="rId3" Type="http://schemas.openxmlformats.org/officeDocument/2006/relationships/hyperlink" Target="http://causalinferenceinpython.org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urtowergroup.com/business-indicators-kpi-roi-metrics-traction/?lang=en" TargetMode="External"/><Relationship Id="rId3" Type="http://schemas.openxmlformats.org/officeDocument/2006/relationships/hyperlink" Target="https://www.marsja.se/explorative-data-analysis-with-pandas-scipy-and-seaborn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josebaldaia.com/intuinovare/tag/intuitive-thinking/?lang=en" TargetMode="External"/><Relationship Id="rId3" Type="http://schemas.openxmlformats.org/officeDocument/2006/relationships/hyperlink" Target="https://tryolabs.com/blog/2017/03/16/pandas-seaborn-a-guide-to-handle-visualize-data-elegantly/" TargetMode="External"/><Relationship Id="rId4" Type="http://schemas.openxmlformats.org/officeDocument/2006/relationships/hyperlink" Target="https://seaborn.pydata.org/tutorial/axis_grids.html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FF"/>
                </a:solidFill>
              </a:rPr>
              <a:t>https://cientificasdedatos.com/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cfa00196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cfa00196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cfa00196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cfa00196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* </a:t>
            </a:r>
            <a:r>
              <a:rPr lang="es"/>
              <a:t>de 7 a 8 son pasivos. Cómo capturar, como comparar y cómo ayuda a tomar decisiones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https://www.businesswire.com/news/home/20180711005274/en/InfoScout-Market-Track-Launch-Trade-Insights-Solution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fa00196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cfa00196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https://usertribe.com/blog/user-research-balance-meal-plan/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The Five W’s — Who, What, Where, When, Why — have been a useful tool for information gathering since we first learned about it in grade school. In terms of user research, the 5 W’s might answer questions like these: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WHO is this user? Which group or segment do they belong to? What is their background? 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WHAT are they trying to do? What are their needs and their goals? What happened?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WHERE in the process do your users experience frustration? How do they move through the customer journey? 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WHEN are they using your product? As they move through a process, when do they become frustrated?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WHY do they feel the way they do about your product? Why is a step in the process effective or frustrating? Why do they prioritize features differently than you or other customers? What makes them choose you over a competitor (or vice versa)? 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fa00196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cfa00196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https://www.mediacom.com/en/think/blog/2017/say-goodbye-to-media-buying-and-hello-to-audience-buying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cfa00196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cfa00196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cfa00196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cfa00196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https://www.abergroup.com/services/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Analítica avanzada - Calidad de las bases de datos - Gobierno de los datos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cfa00196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cfa00196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https://www.slideshare.net/dennisarmstrong/perform-dm-go-to-market-deck-may-2014-email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https://github.com/nikhitmago/lookalike-modelling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cfa00196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cfa00196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Causal inference guides: </a:t>
            </a:r>
            <a:r>
              <a:rPr lang="es" u="sng">
                <a:solidFill>
                  <a:schemeClr val="hlink"/>
                </a:solidFill>
                <a:hlinkClick r:id="rId2"/>
              </a:rPr>
              <a:t>https://github.com/ijmbarr/notes-on-causal-inference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http://causalinferenceinpython.org/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 Testing: </a:t>
            </a:r>
            <a:r>
              <a:rPr lang="es"/>
              <a:t>https://www.abtasty.com/es/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cfa0019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cfa0019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cfa0019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cfa0019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contacto@cientificasdedatos.com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cfa00196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cfa00196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cfa00196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cfa00196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22222"/>
                </a:solidFill>
                <a:highlight>
                  <a:srgbClr val="FFFFFF"/>
                </a:highlight>
              </a:rPr>
              <a:t>KPI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b="1" lang="es" sz="1200">
                <a:solidFill>
                  <a:srgbClr val="222222"/>
                </a:solidFill>
                <a:highlight>
                  <a:srgbClr val="FFFFFF"/>
                </a:highlight>
              </a:rPr>
              <a:t>key performance indicator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</a:rPr>
              <a:t>) </a:t>
            </a:r>
            <a:r>
              <a:rPr lang="es" sz="12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https://www.eurtowergroup.com/business-indicators-kpi-roi-metrics-traction/?lang=en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accent5"/>
                </a:solidFill>
                <a:hlinkClick r:id="rId3"/>
              </a:rPr>
              <a:t>https://www.marsja.se/explorative-data-analysis-with-pandas-scipy-and-seaborn/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2"/>
                </a:solidFill>
              </a:rPr>
              <a:t>What, how and how much are you spending to acquire and keep your clients satisfied?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cfa0019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cfa0019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cfa00196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cfa00196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https://www.lainnovacionnecesaria.com/el-nivel-de-madurez-de-las-organizaciones-en-el-analisis-de-datos/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cfa00196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cfa00196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http://www.josebaldaia.com/intuinovare/tag/intuitive-thinking/?lang=en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chemeClr val="accent5"/>
                </a:solidFill>
                <a:hlinkClick r:id="rId3"/>
              </a:rPr>
              <a:t>https://tryolabs.com/blog/2017/03/16/pandas-seaborn-a-guide-to-handle-visualize-data-elegantly/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accent5"/>
                </a:solidFill>
                <a:hlinkClick r:id="rId4"/>
              </a:rPr>
              <a:t>https://seaborn.pydata.org/tutorial/axis_grids.html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cfa00196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cfa00196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https://www.slideshare.net/tundeva/focus-groups-13246766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cfa00196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cfa00196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fa00196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fa00196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angeladevia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fast.wistia.net/embed/iframe/f3b49p3t8h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contacto@cientificasdedatos.com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4405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Bootcamp Women in Data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595959"/>
                </a:solidFill>
              </a:rPr>
              <a:t>Angela Devia</a:t>
            </a:r>
            <a:endParaRPr b="1" sz="3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A86E8"/>
                </a:solidFill>
              </a:rPr>
              <a:t>Software development and Innovation Leader</a:t>
            </a:r>
            <a:endParaRPr sz="24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FF"/>
                </a:solidFill>
              </a:rPr>
              <a:t>https://cientificasdedatos.com/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A86E8"/>
                </a:solidFill>
              </a:rPr>
              <a:t>Contact: </a:t>
            </a:r>
            <a:r>
              <a:rPr lang="es" sz="1800" u="sng">
                <a:solidFill>
                  <a:srgbClr val="0097A7"/>
                </a:solidFill>
                <a:hlinkClick r:id="rId3"/>
              </a:rPr>
              <a:t>http://www.angeladevia.com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6683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</a:t>
            </a:r>
            <a:r>
              <a:rPr lang="es"/>
              <a:t>escriptive Analytics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75" y="3224350"/>
            <a:ext cx="23336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163" y="3228525"/>
            <a:ext cx="1390837" cy="139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4450" y="3055588"/>
            <a:ext cx="1536499" cy="153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 Promoter Score and Self-Reports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4260"/>
          <a:stretch/>
        </p:blipFill>
        <p:spPr>
          <a:xfrm>
            <a:off x="895900" y="1017725"/>
            <a:ext cx="7164825" cy="3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 Promoter Score and Self-Reports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Net Promoter Score =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% de Promotores (de 9 a 10) - % de Detractores (de 0 a 6) *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88" y="2211088"/>
            <a:ext cx="27908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675" y="2161275"/>
            <a:ext cx="4973624" cy="29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749" y="3816524"/>
            <a:ext cx="1217325" cy="12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25" y="740875"/>
            <a:ext cx="7217400" cy="44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Passive data collection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Media planning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70125"/>
            <a:ext cx="7620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72" y="0"/>
            <a:ext cx="73918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company example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250" y="1076275"/>
            <a:ext cx="667777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Goal: P</a:t>
            </a:r>
            <a:r>
              <a:rPr lang="es"/>
              <a:t>rofiling and look alike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863" y="1249625"/>
            <a:ext cx="6452274" cy="36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Compilation and summary of causal data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Correlation &lt;&gt; Causation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 &amp; B -&gt; C         A -&gt; B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AB TESTING* intentional changes in processes to be measured</a:t>
            </a:r>
            <a:endParaRPr/>
          </a:p>
        </p:txBody>
      </p:sp>
      <p:pic>
        <p:nvPicPr>
          <p:cNvPr id="167" name="Google Shape;167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6631" l="0" r="0" t="8652"/>
          <a:stretch/>
        </p:blipFill>
        <p:spPr>
          <a:xfrm>
            <a:off x="2417763" y="2950550"/>
            <a:ext cx="4308474" cy="183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192775"/>
            <a:ext cx="85206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RESUME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Why use Descriptive Analytics?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Handling knowledge about market behavior and business model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How use it?</a:t>
            </a:r>
            <a:endParaRPr b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Research→ </a:t>
            </a:r>
            <a:r>
              <a:rPr b="1" lang="es">
                <a:solidFill>
                  <a:srgbClr val="FFFFFF"/>
                </a:solidFill>
              </a:rPr>
              <a:t>Causal questions→Data collection→Tools</a:t>
            </a:r>
            <a:endParaRPr b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What should we be focused on?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	</a:t>
            </a:r>
            <a:r>
              <a:rPr b="1" lang="es" sz="3000">
                <a:solidFill>
                  <a:srgbClr val="FFFFFF"/>
                </a:solidFill>
              </a:rPr>
              <a:t>C</a:t>
            </a:r>
            <a:r>
              <a:rPr b="1" lang="es" sz="3000">
                <a:solidFill>
                  <a:srgbClr val="FFFFFF"/>
                </a:solidFill>
              </a:rPr>
              <a:t>ollecting &amp; </a:t>
            </a:r>
            <a:r>
              <a:rPr b="1" lang="es" sz="3000">
                <a:solidFill>
                  <a:srgbClr val="FFFFFF"/>
                </a:solidFill>
              </a:rPr>
              <a:t>interpreting</a:t>
            </a:r>
            <a:r>
              <a:rPr b="1" lang="es" sz="3000">
                <a:solidFill>
                  <a:srgbClr val="FFFFFF"/>
                </a:solidFill>
              </a:rPr>
              <a:t> data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2416500" y="4539650"/>
            <a:ext cx="4311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rgbClr val="FFFFFF"/>
                </a:solidFill>
                <a:hlinkClick r:id="rId3"/>
              </a:rPr>
              <a:t>contacto@cientificasdedatos.com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4">
            <a:alphaModFix/>
          </a:blip>
          <a:srcRect b="20018" l="0" r="0" t="24757"/>
          <a:stretch/>
        </p:blipFill>
        <p:spPr>
          <a:xfrm>
            <a:off x="461799" y="0"/>
            <a:ext cx="8220400" cy="4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025"/>
            <a:ext cx="9144000" cy="53435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Descriptive Analytics? 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General description of the survey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 Promoter Score and Self-Reports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Passive data collection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Media planning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Compilation and summary of causal data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Descriptive Analytics?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Aggregating past facts to understand situations, using scientific tools to: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Detect - Visualize - Describe - Identify - Calculate - Inquire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For decisions making</a:t>
            </a:r>
            <a:r>
              <a:rPr lang="es"/>
              <a:t> related to KPI (key performance indicator), like: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ROI (Return On Investment), CLV (customer lifetime value), LCV (lifetime customer value), (LTV) lifetime value, CAC for Cost per Acquisition, etc.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In brief: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/>
              <a:t>Market knowledge - Identify actions - Aid decisions making with data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92775"/>
            <a:ext cx="85206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GOALS</a:t>
            </a:r>
            <a:endParaRPr b="1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</a:rPr>
              <a:t>Why use Descriptive Analytics?</a:t>
            </a:r>
            <a:endParaRPr sz="3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</a:rPr>
              <a:t>How use it?</a:t>
            </a:r>
            <a:endParaRPr sz="3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000000"/>
                </a:solidFill>
              </a:rPr>
              <a:t>What should we be focused on</a:t>
            </a:r>
            <a:r>
              <a:rPr lang="es" sz="3000">
                <a:solidFill>
                  <a:srgbClr val="000000"/>
                </a:solidFill>
              </a:rPr>
              <a:t>?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315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910250" y="350950"/>
            <a:ext cx="3366900" cy="3783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4" name="Google Shape;84;p17"/>
          <p:cNvCxnSpPr/>
          <p:nvPr/>
        </p:nvCxnSpPr>
        <p:spPr>
          <a:xfrm flipH="1" rot="10800000">
            <a:off x="1217325" y="2500325"/>
            <a:ext cx="1085700" cy="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5" name="Google Shape;85;p17"/>
          <p:cNvCxnSpPr/>
          <p:nvPr/>
        </p:nvCxnSpPr>
        <p:spPr>
          <a:xfrm flipH="1" rot="10800000">
            <a:off x="2817350" y="1994700"/>
            <a:ext cx="1085700" cy="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348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6295025" y="1430425"/>
            <a:ext cx="25335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We don't know why things happen how they happen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We need to understand our current situation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75375" y="1007825"/>
            <a:ext cx="2511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Acquiring data from customers: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Active &amp; Passive techniques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General description of the survey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 is an Active Data Collection, as same as self-reports (consumer behaviors)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Depends on the media, location and context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Media: Personal - Web - Mobile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Context: at the moment to keep it fresh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Type of questions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&amp;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Validity + Reliability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General description of the survey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s" sz="1800"/>
              <a:t>Low cost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s" sz="1800"/>
              <a:t>Easy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s" sz="1800"/>
              <a:t>Learn about potential</a:t>
            </a:r>
            <a:endParaRPr sz="18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26" y="820925"/>
            <a:ext cx="2801276" cy="42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97" y="2419350"/>
            <a:ext cx="3697053" cy="27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325545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Write it biased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Right audience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Tools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